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3" r:id="rId6"/>
    <p:sldId id="260" r:id="rId7"/>
    <p:sldId id="261" r:id="rId8"/>
    <p:sldId id="262" r:id="rId9"/>
    <p:sldId id="264" r:id="rId10"/>
    <p:sldId id="266" r:id="rId11"/>
    <p:sldId id="265" r:id="rId12"/>
    <p:sldId id="267"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4666"/>
  </p:normalViewPr>
  <p:slideViewPr>
    <p:cSldViewPr snapToGrid="0" snapToObjects="1">
      <p:cViewPr varScale="1">
        <p:scale>
          <a:sx n="121" d="100"/>
          <a:sy n="121" d="100"/>
        </p:scale>
        <p:origin x="200"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2.png>
</file>

<file path=ppt/media/image3.png>
</file>

<file path=ppt/media/image4.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6/3/20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6/3/20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6/3/20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6/3/20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6/3/20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6/3/20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6/3/20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6/3/20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6/3/20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6/3/20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6/3/20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6/3/20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912620-654D-A64F-8DF7-911DEFFEC31F}"/>
              </a:ext>
            </a:extLst>
          </p:cNvPr>
          <p:cNvSpPr>
            <a:spLocks noGrp="1"/>
          </p:cNvSpPr>
          <p:nvPr>
            <p:ph type="ctrTitle"/>
          </p:nvPr>
        </p:nvSpPr>
        <p:spPr/>
        <p:txBody>
          <a:bodyPr>
            <a:normAutofit fontScale="90000"/>
          </a:bodyPr>
          <a:lstStyle/>
          <a:p>
            <a:r>
              <a:rPr lang="en-US" dirty="0"/>
              <a:t>Toronto neighborhood demographics and the potential for restaurant growth</a:t>
            </a:r>
          </a:p>
        </p:txBody>
      </p:sp>
      <p:sp>
        <p:nvSpPr>
          <p:cNvPr id="3" name="Subtitle 2">
            <a:extLst>
              <a:ext uri="{FF2B5EF4-FFF2-40B4-BE49-F238E27FC236}">
                <a16:creationId xmlns:a16="http://schemas.microsoft.com/office/drawing/2014/main" id="{F90D59F5-21C9-B441-8DFD-11F8EEA62F26}"/>
              </a:ext>
            </a:extLst>
          </p:cNvPr>
          <p:cNvSpPr>
            <a:spLocks noGrp="1"/>
          </p:cNvSpPr>
          <p:nvPr>
            <p:ph type="subTitle" idx="1"/>
          </p:nvPr>
        </p:nvSpPr>
        <p:spPr/>
        <p:txBody>
          <a:bodyPr/>
          <a:lstStyle/>
          <a:p>
            <a:r>
              <a:rPr lang="en-US" dirty="0"/>
              <a:t>Robert Morris</a:t>
            </a:r>
          </a:p>
        </p:txBody>
      </p:sp>
    </p:spTree>
    <p:extLst>
      <p:ext uri="{BB962C8B-B14F-4D97-AF65-F5344CB8AC3E}">
        <p14:creationId xmlns:p14="http://schemas.microsoft.com/office/powerpoint/2010/main" val="42370107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2F8AC9-E396-724B-920D-2638018E64BD}"/>
              </a:ext>
            </a:extLst>
          </p:cNvPr>
          <p:cNvSpPr>
            <a:spLocks noGrp="1"/>
          </p:cNvSpPr>
          <p:nvPr>
            <p:ph type="title"/>
          </p:nvPr>
        </p:nvSpPr>
        <p:spPr>
          <a:xfrm>
            <a:off x="2231136" y="186927"/>
            <a:ext cx="7729728" cy="1188720"/>
          </a:xfrm>
        </p:spPr>
        <p:txBody>
          <a:bodyPr>
            <a:normAutofit fontScale="90000"/>
          </a:bodyPr>
          <a:lstStyle/>
          <a:p>
            <a:r>
              <a:rPr lang="en-US" dirty="0"/>
              <a:t>Income distribution: should I open an upscale restaurant in Toronto?</a:t>
            </a:r>
          </a:p>
        </p:txBody>
      </p:sp>
      <p:pic>
        <p:nvPicPr>
          <p:cNvPr id="5" name="Content Placeholder 4">
            <a:extLst>
              <a:ext uri="{FF2B5EF4-FFF2-40B4-BE49-F238E27FC236}">
                <a16:creationId xmlns:a16="http://schemas.microsoft.com/office/drawing/2014/main" id="{9D16AFA0-6E06-C747-9D03-F52C3801809B}"/>
              </a:ext>
            </a:extLst>
          </p:cNvPr>
          <p:cNvPicPr>
            <a:picLocks noGrp="1" noChangeAspect="1"/>
          </p:cNvPicPr>
          <p:nvPr>
            <p:ph idx="1"/>
          </p:nvPr>
        </p:nvPicPr>
        <p:blipFill>
          <a:blip r:embed="rId2"/>
          <a:stretch>
            <a:fillRect/>
          </a:stretch>
        </p:blipFill>
        <p:spPr>
          <a:xfrm>
            <a:off x="3296538" y="1608083"/>
            <a:ext cx="8411978" cy="4933787"/>
          </a:xfrm>
        </p:spPr>
      </p:pic>
      <p:sp>
        <p:nvSpPr>
          <p:cNvPr id="6" name="TextBox 5">
            <a:extLst>
              <a:ext uri="{FF2B5EF4-FFF2-40B4-BE49-F238E27FC236}">
                <a16:creationId xmlns:a16="http://schemas.microsoft.com/office/drawing/2014/main" id="{6A413EA4-5C9F-F74E-A38F-C6B716A4CBF6}"/>
              </a:ext>
            </a:extLst>
          </p:cNvPr>
          <p:cNvSpPr txBox="1"/>
          <p:nvPr/>
        </p:nvSpPr>
        <p:spPr>
          <a:xfrm>
            <a:off x="210205" y="2312275"/>
            <a:ext cx="3247697" cy="923330"/>
          </a:xfrm>
          <a:prstGeom prst="rect">
            <a:avLst/>
          </a:prstGeom>
          <a:noFill/>
        </p:spPr>
        <p:txBody>
          <a:bodyPr wrap="square" rtlCol="0">
            <a:spAutoFit/>
          </a:bodyPr>
          <a:lstStyle/>
          <a:p>
            <a:r>
              <a:rPr lang="en-US" dirty="0"/>
              <a:t>Using </a:t>
            </a:r>
            <a:r>
              <a:rPr lang="en-US" dirty="0" err="1"/>
              <a:t>seabornInstance.distplot</a:t>
            </a:r>
            <a:r>
              <a:rPr lang="en-US" dirty="0"/>
              <a:t> on average income to look at income distribution in Toronto.</a:t>
            </a:r>
          </a:p>
        </p:txBody>
      </p:sp>
    </p:spTree>
    <p:extLst>
      <p:ext uri="{BB962C8B-B14F-4D97-AF65-F5344CB8AC3E}">
        <p14:creationId xmlns:p14="http://schemas.microsoft.com/office/powerpoint/2010/main" val="2239429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08AA97-DEBE-4044-8673-F80E4E266831}"/>
              </a:ext>
            </a:extLst>
          </p:cNvPr>
          <p:cNvSpPr>
            <a:spLocks noGrp="1"/>
          </p:cNvSpPr>
          <p:nvPr>
            <p:ph type="title"/>
          </p:nvPr>
        </p:nvSpPr>
        <p:spPr>
          <a:xfrm>
            <a:off x="2336240" y="134375"/>
            <a:ext cx="7729728" cy="1188720"/>
          </a:xfrm>
        </p:spPr>
        <p:txBody>
          <a:bodyPr/>
          <a:lstStyle/>
          <a:p>
            <a:r>
              <a:rPr lang="en-US" dirty="0"/>
              <a:t>Linear regression models based on demographics</a:t>
            </a:r>
          </a:p>
        </p:txBody>
      </p:sp>
      <p:pic>
        <p:nvPicPr>
          <p:cNvPr id="4" name="Content Placeholder 3">
            <a:extLst>
              <a:ext uri="{FF2B5EF4-FFF2-40B4-BE49-F238E27FC236}">
                <a16:creationId xmlns:a16="http://schemas.microsoft.com/office/drawing/2014/main" id="{A09A6E08-CE41-6449-AB81-16381DF2899B}"/>
              </a:ext>
            </a:extLst>
          </p:cNvPr>
          <p:cNvPicPr>
            <a:picLocks noGrp="1" noChangeAspect="1"/>
          </p:cNvPicPr>
          <p:nvPr>
            <p:ph idx="1"/>
          </p:nvPr>
        </p:nvPicPr>
        <p:blipFill>
          <a:blip r:embed="rId2"/>
          <a:stretch>
            <a:fillRect/>
          </a:stretch>
        </p:blipFill>
        <p:spPr>
          <a:xfrm>
            <a:off x="5924334" y="1534839"/>
            <a:ext cx="6018919" cy="3101975"/>
          </a:xfrm>
          <a:prstGeom prst="rect">
            <a:avLst/>
          </a:prstGeom>
        </p:spPr>
      </p:pic>
      <p:sp>
        <p:nvSpPr>
          <p:cNvPr id="5" name="TextBox 4">
            <a:extLst>
              <a:ext uri="{FF2B5EF4-FFF2-40B4-BE49-F238E27FC236}">
                <a16:creationId xmlns:a16="http://schemas.microsoft.com/office/drawing/2014/main" id="{D0E4D1A4-0E59-CD45-9514-037161B840EF}"/>
              </a:ext>
            </a:extLst>
          </p:cNvPr>
          <p:cNvSpPr txBox="1"/>
          <p:nvPr/>
        </p:nvSpPr>
        <p:spPr>
          <a:xfrm>
            <a:off x="2270234" y="2396358"/>
            <a:ext cx="3478925" cy="923330"/>
          </a:xfrm>
          <a:prstGeom prst="rect">
            <a:avLst/>
          </a:prstGeom>
          <a:noFill/>
        </p:spPr>
        <p:txBody>
          <a:bodyPr wrap="square" rtlCol="0">
            <a:spAutoFit/>
          </a:bodyPr>
          <a:lstStyle/>
          <a:p>
            <a:r>
              <a:rPr lang="en-US" dirty="0"/>
              <a:t>There’s a slight negative correlation between income and whether a Toronto resident rents.</a:t>
            </a:r>
          </a:p>
        </p:txBody>
      </p:sp>
      <p:sp>
        <p:nvSpPr>
          <p:cNvPr id="8" name="TextBox 7">
            <a:extLst>
              <a:ext uri="{FF2B5EF4-FFF2-40B4-BE49-F238E27FC236}">
                <a16:creationId xmlns:a16="http://schemas.microsoft.com/office/drawing/2014/main" id="{2A087A54-BD85-794A-82C8-033BF8D77861}"/>
              </a:ext>
            </a:extLst>
          </p:cNvPr>
          <p:cNvSpPr txBox="1"/>
          <p:nvPr/>
        </p:nvSpPr>
        <p:spPr>
          <a:xfrm>
            <a:off x="6852745" y="5118538"/>
            <a:ext cx="4729655" cy="923330"/>
          </a:xfrm>
          <a:prstGeom prst="rect">
            <a:avLst/>
          </a:prstGeom>
          <a:noFill/>
        </p:spPr>
        <p:txBody>
          <a:bodyPr wrap="square" rtlCol="0">
            <a:spAutoFit/>
          </a:bodyPr>
          <a:lstStyle/>
          <a:p>
            <a:r>
              <a:rPr lang="en-US" dirty="0"/>
              <a:t>There’s a slight negative correlation between income and whether a Toronto resident uses public transportation to get around.</a:t>
            </a:r>
          </a:p>
        </p:txBody>
      </p:sp>
      <p:pic>
        <p:nvPicPr>
          <p:cNvPr id="10" name="Picture 9">
            <a:extLst>
              <a:ext uri="{FF2B5EF4-FFF2-40B4-BE49-F238E27FC236}">
                <a16:creationId xmlns:a16="http://schemas.microsoft.com/office/drawing/2014/main" id="{D3BA4438-448A-A94C-AC1B-B57C215BC5EC}"/>
              </a:ext>
            </a:extLst>
          </p:cNvPr>
          <p:cNvPicPr>
            <a:picLocks noChangeAspect="1"/>
          </p:cNvPicPr>
          <p:nvPr/>
        </p:nvPicPr>
        <p:blipFill>
          <a:blip r:embed="rId3"/>
          <a:stretch>
            <a:fillRect/>
          </a:stretch>
        </p:blipFill>
        <p:spPr>
          <a:xfrm>
            <a:off x="372679" y="3319688"/>
            <a:ext cx="5918200" cy="3606800"/>
          </a:xfrm>
          <a:prstGeom prst="rect">
            <a:avLst/>
          </a:prstGeom>
        </p:spPr>
      </p:pic>
    </p:spTree>
    <p:extLst>
      <p:ext uri="{BB962C8B-B14F-4D97-AF65-F5344CB8AC3E}">
        <p14:creationId xmlns:p14="http://schemas.microsoft.com/office/powerpoint/2010/main" val="15270934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8DEE95-B53D-9E4D-9BB1-A4D62C720B3C}"/>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131110FB-7B08-454B-B8E8-678BA16569BB}"/>
              </a:ext>
            </a:extLst>
          </p:cNvPr>
          <p:cNvSpPr>
            <a:spLocks noGrp="1"/>
          </p:cNvSpPr>
          <p:nvPr>
            <p:ph idx="1"/>
          </p:nvPr>
        </p:nvSpPr>
        <p:spPr/>
        <p:txBody>
          <a:bodyPr/>
          <a:lstStyle/>
          <a:p>
            <a:r>
              <a:rPr lang="en-US" dirty="0"/>
              <a:t>Merging Toronto neighborhood demographic data with Foursquare venue data allows one to study how a neighborhood’s income and ethnic profile is related to the restaurants in the neighborhood. </a:t>
            </a:r>
          </a:p>
          <a:p>
            <a:r>
              <a:rPr lang="en-US" dirty="0"/>
              <a:t>Gaps between the ethnic profile and the list of venues might indicate whether a restaurant of a given ethnic type and price range can be supported by a neighborhood.</a:t>
            </a:r>
          </a:p>
          <a:p>
            <a:r>
              <a:rPr lang="en-US" dirty="0"/>
              <a:t>Much more work should be done to isolate the most important factors and build predictive models of Toronto neighborhoods.</a:t>
            </a:r>
          </a:p>
        </p:txBody>
      </p:sp>
    </p:spTree>
    <p:extLst>
      <p:ext uri="{BB962C8B-B14F-4D97-AF65-F5344CB8AC3E}">
        <p14:creationId xmlns:p14="http://schemas.microsoft.com/office/powerpoint/2010/main" val="21096046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E1DB4E-57C1-0B49-B0DA-B092410DC560}"/>
              </a:ext>
            </a:extLst>
          </p:cNvPr>
          <p:cNvSpPr>
            <a:spLocks noGrp="1"/>
          </p:cNvSpPr>
          <p:nvPr>
            <p:ph type="title"/>
          </p:nvPr>
        </p:nvSpPr>
        <p:spPr/>
        <p:txBody>
          <a:bodyPr/>
          <a:lstStyle/>
          <a:p>
            <a:r>
              <a:rPr lang="en-US" dirty="0"/>
              <a:t>Project summary</a:t>
            </a:r>
          </a:p>
        </p:txBody>
      </p:sp>
      <p:sp>
        <p:nvSpPr>
          <p:cNvPr id="3" name="Content Placeholder 2">
            <a:extLst>
              <a:ext uri="{FF2B5EF4-FFF2-40B4-BE49-F238E27FC236}">
                <a16:creationId xmlns:a16="http://schemas.microsoft.com/office/drawing/2014/main" id="{0A881253-9D9C-A84C-94F5-C4B6B0EFD9CF}"/>
              </a:ext>
            </a:extLst>
          </p:cNvPr>
          <p:cNvSpPr>
            <a:spLocks noGrp="1"/>
          </p:cNvSpPr>
          <p:nvPr>
            <p:ph idx="1"/>
          </p:nvPr>
        </p:nvSpPr>
        <p:spPr/>
        <p:txBody>
          <a:bodyPr/>
          <a:lstStyle/>
          <a:p>
            <a:r>
              <a:rPr lang="en-US" dirty="0"/>
              <a:t>Combine Demographic data about the Neighborhoods of Toronto combined with Foursquare venue data to </a:t>
            </a:r>
          </a:p>
          <a:p>
            <a:pPr lvl="1"/>
            <a:r>
              <a:rPr lang="en-US" dirty="0"/>
              <a:t>Profile each neighborhood and </a:t>
            </a:r>
          </a:p>
          <a:p>
            <a:pPr lvl="1"/>
            <a:r>
              <a:rPr lang="en-US" dirty="0"/>
              <a:t>Allow users to study relevant demographic factors that determine whether a new restaurant will succeed in a given location. </a:t>
            </a:r>
          </a:p>
        </p:txBody>
      </p:sp>
    </p:spTree>
    <p:extLst>
      <p:ext uri="{BB962C8B-B14F-4D97-AF65-F5344CB8AC3E}">
        <p14:creationId xmlns:p14="http://schemas.microsoft.com/office/powerpoint/2010/main" val="25771649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83FFE0-0A99-B042-BEF4-610652FE73DB}"/>
              </a:ext>
            </a:extLst>
          </p:cNvPr>
          <p:cNvSpPr>
            <a:spLocks noGrp="1"/>
          </p:cNvSpPr>
          <p:nvPr>
            <p:ph type="title"/>
          </p:nvPr>
        </p:nvSpPr>
        <p:spPr>
          <a:xfrm>
            <a:off x="2231136" y="123863"/>
            <a:ext cx="7729728" cy="1188720"/>
          </a:xfrm>
        </p:spPr>
        <p:txBody>
          <a:bodyPr/>
          <a:lstStyle/>
          <a:p>
            <a:r>
              <a:rPr lang="en-US" dirty="0"/>
              <a:t>Pre processing demographic data</a:t>
            </a:r>
          </a:p>
        </p:txBody>
      </p:sp>
      <p:pic>
        <p:nvPicPr>
          <p:cNvPr id="5" name="Picture 4">
            <a:extLst>
              <a:ext uri="{FF2B5EF4-FFF2-40B4-BE49-F238E27FC236}">
                <a16:creationId xmlns:a16="http://schemas.microsoft.com/office/drawing/2014/main" id="{20D0FD47-DD8A-4C45-9E67-A8C34107EF84}"/>
              </a:ext>
            </a:extLst>
          </p:cNvPr>
          <p:cNvPicPr>
            <a:picLocks noChangeAspect="1"/>
          </p:cNvPicPr>
          <p:nvPr/>
        </p:nvPicPr>
        <p:blipFill>
          <a:blip r:embed="rId2"/>
          <a:stretch>
            <a:fillRect/>
          </a:stretch>
        </p:blipFill>
        <p:spPr>
          <a:xfrm>
            <a:off x="2078311" y="1463365"/>
            <a:ext cx="8242847" cy="2572608"/>
          </a:xfrm>
          <a:prstGeom prst="rect">
            <a:avLst/>
          </a:prstGeom>
        </p:spPr>
      </p:pic>
      <p:sp>
        <p:nvSpPr>
          <p:cNvPr id="6" name="TextBox 5">
            <a:extLst>
              <a:ext uri="{FF2B5EF4-FFF2-40B4-BE49-F238E27FC236}">
                <a16:creationId xmlns:a16="http://schemas.microsoft.com/office/drawing/2014/main" id="{A404AA62-027F-CB4B-88AD-434362B963AA}"/>
              </a:ext>
            </a:extLst>
          </p:cNvPr>
          <p:cNvSpPr txBox="1"/>
          <p:nvPr/>
        </p:nvSpPr>
        <p:spPr>
          <a:xfrm>
            <a:off x="178676" y="2112579"/>
            <a:ext cx="855875" cy="369332"/>
          </a:xfrm>
          <a:prstGeom prst="rect">
            <a:avLst/>
          </a:prstGeom>
          <a:noFill/>
        </p:spPr>
        <p:txBody>
          <a:bodyPr wrap="none" rtlCol="0">
            <a:spAutoFit/>
          </a:bodyPr>
          <a:lstStyle/>
          <a:p>
            <a:r>
              <a:rPr lang="en-US" dirty="0"/>
              <a:t>Before:</a:t>
            </a:r>
          </a:p>
        </p:txBody>
      </p:sp>
      <p:pic>
        <p:nvPicPr>
          <p:cNvPr id="10" name="Picture 9">
            <a:extLst>
              <a:ext uri="{FF2B5EF4-FFF2-40B4-BE49-F238E27FC236}">
                <a16:creationId xmlns:a16="http://schemas.microsoft.com/office/drawing/2014/main" id="{D0D9D1B6-E6A8-2E4F-88FD-E8F61B2A48BF}"/>
              </a:ext>
            </a:extLst>
          </p:cNvPr>
          <p:cNvPicPr>
            <a:picLocks noChangeAspect="1"/>
          </p:cNvPicPr>
          <p:nvPr/>
        </p:nvPicPr>
        <p:blipFill>
          <a:blip r:embed="rId3"/>
          <a:stretch>
            <a:fillRect/>
          </a:stretch>
        </p:blipFill>
        <p:spPr>
          <a:xfrm>
            <a:off x="2078311" y="4207775"/>
            <a:ext cx="8621220" cy="2400300"/>
          </a:xfrm>
          <a:prstGeom prst="rect">
            <a:avLst/>
          </a:prstGeom>
        </p:spPr>
      </p:pic>
      <p:sp>
        <p:nvSpPr>
          <p:cNvPr id="11" name="TextBox 10">
            <a:extLst>
              <a:ext uri="{FF2B5EF4-FFF2-40B4-BE49-F238E27FC236}">
                <a16:creationId xmlns:a16="http://schemas.microsoft.com/office/drawing/2014/main" id="{CFAD4A7E-73DA-B046-998D-8F06092AF2B1}"/>
              </a:ext>
            </a:extLst>
          </p:cNvPr>
          <p:cNvSpPr txBox="1"/>
          <p:nvPr/>
        </p:nvSpPr>
        <p:spPr>
          <a:xfrm>
            <a:off x="169066" y="3857298"/>
            <a:ext cx="1909245" cy="2308324"/>
          </a:xfrm>
          <a:prstGeom prst="rect">
            <a:avLst/>
          </a:prstGeom>
          <a:noFill/>
        </p:spPr>
        <p:txBody>
          <a:bodyPr wrap="square" rtlCol="0">
            <a:spAutoFit/>
          </a:bodyPr>
          <a:lstStyle/>
          <a:p>
            <a:r>
              <a:rPr lang="en-US" dirty="0"/>
              <a:t>After: some useful information about the size and affluence of neighborhood.</a:t>
            </a:r>
          </a:p>
          <a:p>
            <a:r>
              <a:rPr lang="en-US" dirty="0"/>
              <a:t>Also, we keep the ethnic information.</a:t>
            </a:r>
          </a:p>
        </p:txBody>
      </p:sp>
    </p:spTree>
    <p:extLst>
      <p:ext uri="{BB962C8B-B14F-4D97-AF65-F5344CB8AC3E}">
        <p14:creationId xmlns:p14="http://schemas.microsoft.com/office/powerpoint/2010/main" val="13706714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CACA8A-315E-0B4A-8331-CF6C4FB5371C}"/>
              </a:ext>
            </a:extLst>
          </p:cNvPr>
          <p:cNvSpPr>
            <a:spLocks noGrp="1"/>
          </p:cNvSpPr>
          <p:nvPr>
            <p:ph type="title"/>
          </p:nvPr>
        </p:nvSpPr>
        <p:spPr/>
        <p:txBody>
          <a:bodyPr>
            <a:normAutofit fontScale="90000"/>
          </a:bodyPr>
          <a:lstStyle/>
          <a:p>
            <a:r>
              <a:rPr lang="en-US" dirty="0"/>
              <a:t>Map of Toronto neighborhoods using foursquare agent and Folium library</a:t>
            </a:r>
          </a:p>
        </p:txBody>
      </p:sp>
      <p:pic>
        <p:nvPicPr>
          <p:cNvPr id="5" name="Content Placeholder 4">
            <a:extLst>
              <a:ext uri="{FF2B5EF4-FFF2-40B4-BE49-F238E27FC236}">
                <a16:creationId xmlns:a16="http://schemas.microsoft.com/office/drawing/2014/main" id="{19A7A348-2621-794D-9812-286B27DFC1E3}"/>
              </a:ext>
            </a:extLst>
          </p:cNvPr>
          <p:cNvPicPr>
            <a:picLocks noGrp="1" noChangeAspect="1"/>
          </p:cNvPicPr>
          <p:nvPr>
            <p:ph idx="1"/>
          </p:nvPr>
        </p:nvPicPr>
        <p:blipFill>
          <a:blip r:embed="rId2"/>
          <a:stretch>
            <a:fillRect/>
          </a:stretch>
        </p:blipFill>
        <p:spPr>
          <a:xfrm>
            <a:off x="2685026" y="2364828"/>
            <a:ext cx="6802104" cy="3972910"/>
          </a:xfrm>
        </p:spPr>
      </p:pic>
    </p:spTree>
    <p:extLst>
      <p:ext uri="{BB962C8B-B14F-4D97-AF65-F5344CB8AC3E}">
        <p14:creationId xmlns:p14="http://schemas.microsoft.com/office/powerpoint/2010/main" val="19160988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3C7E57-0AE2-A043-BC88-B02C58573C22}"/>
              </a:ext>
            </a:extLst>
          </p:cNvPr>
          <p:cNvSpPr>
            <a:spLocks noGrp="1"/>
          </p:cNvSpPr>
          <p:nvPr>
            <p:ph type="title"/>
          </p:nvPr>
        </p:nvSpPr>
        <p:spPr/>
        <p:txBody>
          <a:bodyPr>
            <a:normAutofit fontScale="90000"/>
          </a:bodyPr>
          <a:lstStyle/>
          <a:p>
            <a:r>
              <a:rPr lang="en-US" dirty="0"/>
              <a:t>K-means clustering on venue data. The map identifying the clusters that results </a:t>
            </a:r>
          </a:p>
        </p:txBody>
      </p:sp>
      <p:pic>
        <p:nvPicPr>
          <p:cNvPr id="5" name="Content Placeholder 4">
            <a:extLst>
              <a:ext uri="{FF2B5EF4-FFF2-40B4-BE49-F238E27FC236}">
                <a16:creationId xmlns:a16="http://schemas.microsoft.com/office/drawing/2014/main" id="{C1D92247-011F-D745-A81C-E74E45204228}"/>
              </a:ext>
            </a:extLst>
          </p:cNvPr>
          <p:cNvPicPr>
            <a:picLocks noGrp="1" noChangeAspect="1"/>
          </p:cNvPicPr>
          <p:nvPr>
            <p:ph idx="1"/>
          </p:nvPr>
        </p:nvPicPr>
        <p:blipFill>
          <a:blip r:embed="rId2"/>
          <a:stretch>
            <a:fillRect/>
          </a:stretch>
        </p:blipFill>
        <p:spPr>
          <a:xfrm>
            <a:off x="5423338" y="2564852"/>
            <a:ext cx="6527211" cy="3607143"/>
          </a:xfrm>
        </p:spPr>
      </p:pic>
      <p:sp>
        <p:nvSpPr>
          <p:cNvPr id="6" name="TextBox 5">
            <a:extLst>
              <a:ext uri="{FF2B5EF4-FFF2-40B4-BE49-F238E27FC236}">
                <a16:creationId xmlns:a16="http://schemas.microsoft.com/office/drawing/2014/main" id="{700B9418-992F-B04D-ADF4-A91805C02325}"/>
              </a:ext>
            </a:extLst>
          </p:cNvPr>
          <p:cNvSpPr txBox="1"/>
          <p:nvPr/>
        </p:nvSpPr>
        <p:spPr>
          <a:xfrm>
            <a:off x="546538" y="2848303"/>
            <a:ext cx="4761186" cy="1200329"/>
          </a:xfrm>
          <a:prstGeom prst="rect">
            <a:avLst/>
          </a:prstGeom>
          <a:noFill/>
        </p:spPr>
        <p:txBody>
          <a:bodyPr wrap="square" rtlCol="0">
            <a:spAutoFit/>
          </a:bodyPr>
          <a:lstStyle/>
          <a:p>
            <a:r>
              <a:rPr lang="en-US" dirty="0"/>
              <a:t>Similar to the work done in class for New York, we generated 5 clusters based on the venue profiles using k-means. Here’s the resulting map of clusters.  </a:t>
            </a:r>
          </a:p>
        </p:txBody>
      </p:sp>
    </p:spTree>
    <p:extLst>
      <p:ext uri="{BB962C8B-B14F-4D97-AF65-F5344CB8AC3E}">
        <p14:creationId xmlns:p14="http://schemas.microsoft.com/office/powerpoint/2010/main" val="22529843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AAF92-3BE4-FD49-9E26-8F883F940AAE}"/>
              </a:ext>
            </a:extLst>
          </p:cNvPr>
          <p:cNvSpPr>
            <a:spLocks noGrp="1"/>
          </p:cNvSpPr>
          <p:nvPr>
            <p:ph type="title"/>
          </p:nvPr>
        </p:nvSpPr>
        <p:spPr>
          <a:xfrm>
            <a:off x="2231136" y="81825"/>
            <a:ext cx="7729728" cy="1188720"/>
          </a:xfrm>
        </p:spPr>
        <p:txBody>
          <a:bodyPr>
            <a:normAutofit/>
          </a:bodyPr>
          <a:lstStyle/>
          <a:p>
            <a:r>
              <a:rPr lang="en-US" b="1" dirty="0"/>
              <a:t>Getting Neighborhood Venue data from Foursquare</a:t>
            </a:r>
            <a:endParaRPr lang="en-US" dirty="0"/>
          </a:p>
        </p:txBody>
      </p:sp>
      <p:pic>
        <p:nvPicPr>
          <p:cNvPr id="5" name="Content Placeholder 4">
            <a:extLst>
              <a:ext uri="{FF2B5EF4-FFF2-40B4-BE49-F238E27FC236}">
                <a16:creationId xmlns:a16="http://schemas.microsoft.com/office/drawing/2014/main" id="{9BCB8590-AAEE-3B44-833C-BDC7AAF1E9EF}"/>
              </a:ext>
            </a:extLst>
          </p:cNvPr>
          <p:cNvPicPr>
            <a:picLocks noGrp="1" noChangeAspect="1"/>
          </p:cNvPicPr>
          <p:nvPr>
            <p:ph idx="1"/>
          </p:nvPr>
        </p:nvPicPr>
        <p:blipFill>
          <a:blip r:embed="rId2"/>
          <a:stretch>
            <a:fillRect/>
          </a:stretch>
        </p:blipFill>
        <p:spPr>
          <a:xfrm>
            <a:off x="843942" y="1345324"/>
            <a:ext cx="9704506" cy="5255173"/>
          </a:xfrm>
        </p:spPr>
      </p:pic>
      <p:sp>
        <p:nvSpPr>
          <p:cNvPr id="6" name="TextBox 5">
            <a:extLst>
              <a:ext uri="{FF2B5EF4-FFF2-40B4-BE49-F238E27FC236}">
                <a16:creationId xmlns:a16="http://schemas.microsoft.com/office/drawing/2014/main" id="{9E6CB76A-075A-5043-A281-1D7F293F1A26}"/>
              </a:ext>
            </a:extLst>
          </p:cNvPr>
          <p:cNvSpPr txBox="1"/>
          <p:nvPr/>
        </p:nvSpPr>
        <p:spPr>
          <a:xfrm>
            <a:off x="9322676" y="2007474"/>
            <a:ext cx="2669627" cy="3416320"/>
          </a:xfrm>
          <a:prstGeom prst="rect">
            <a:avLst/>
          </a:prstGeom>
          <a:noFill/>
        </p:spPr>
        <p:txBody>
          <a:bodyPr wrap="square" rtlCol="0">
            <a:spAutoFit/>
          </a:bodyPr>
          <a:lstStyle/>
          <a:p>
            <a:r>
              <a:rPr lang="en-US" dirty="0"/>
              <a:t>Using the methods from class, we generated a data frame of all the venues of Toronto. Then we clustered them, counted them for each neighborhood, and generated a pie chart of </a:t>
            </a:r>
          </a:p>
          <a:p>
            <a:r>
              <a:rPr lang="en-US" dirty="0"/>
              <a:t>all the neighborhoods and the % of venues that appear in the neighborhood. </a:t>
            </a:r>
          </a:p>
        </p:txBody>
      </p:sp>
    </p:spTree>
    <p:extLst>
      <p:ext uri="{BB962C8B-B14F-4D97-AF65-F5344CB8AC3E}">
        <p14:creationId xmlns:p14="http://schemas.microsoft.com/office/powerpoint/2010/main" val="4221250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0966E0-319D-DF4C-AD85-66F255D8D5FC}"/>
              </a:ext>
            </a:extLst>
          </p:cNvPr>
          <p:cNvSpPr>
            <a:spLocks noGrp="1"/>
          </p:cNvSpPr>
          <p:nvPr>
            <p:ph type="title"/>
          </p:nvPr>
        </p:nvSpPr>
        <p:spPr>
          <a:xfrm>
            <a:off x="2147058" y="292031"/>
            <a:ext cx="7729728" cy="1188720"/>
          </a:xfrm>
        </p:spPr>
        <p:txBody>
          <a:bodyPr/>
          <a:lstStyle/>
          <a:p>
            <a:r>
              <a:rPr lang="en-US" dirty="0"/>
              <a:t>K-means Clustering of neighborhood venue profile</a:t>
            </a:r>
          </a:p>
        </p:txBody>
      </p:sp>
      <p:pic>
        <p:nvPicPr>
          <p:cNvPr id="5" name="Content Placeholder 4">
            <a:extLst>
              <a:ext uri="{FF2B5EF4-FFF2-40B4-BE49-F238E27FC236}">
                <a16:creationId xmlns:a16="http://schemas.microsoft.com/office/drawing/2014/main" id="{F9CE8480-892A-D243-A7E8-F9350AC3F13D}"/>
              </a:ext>
            </a:extLst>
          </p:cNvPr>
          <p:cNvPicPr>
            <a:picLocks noGrp="1" noChangeAspect="1"/>
          </p:cNvPicPr>
          <p:nvPr>
            <p:ph idx="1"/>
          </p:nvPr>
        </p:nvPicPr>
        <p:blipFill>
          <a:blip r:embed="rId2"/>
          <a:stretch>
            <a:fillRect/>
          </a:stretch>
        </p:blipFill>
        <p:spPr>
          <a:xfrm>
            <a:off x="2259723" y="1916789"/>
            <a:ext cx="9049407" cy="4853773"/>
          </a:xfrm>
        </p:spPr>
      </p:pic>
      <p:sp>
        <p:nvSpPr>
          <p:cNvPr id="6" name="TextBox 5">
            <a:extLst>
              <a:ext uri="{FF2B5EF4-FFF2-40B4-BE49-F238E27FC236}">
                <a16:creationId xmlns:a16="http://schemas.microsoft.com/office/drawing/2014/main" id="{358C01C7-3D7E-0B43-9136-FAFF31EAD177}"/>
              </a:ext>
            </a:extLst>
          </p:cNvPr>
          <p:cNvSpPr txBox="1"/>
          <p:nvPr/>
        </p:nvSpPr>
        <p:spPr>
          <a:xfrm>
            <a:off x="189186" y="2060027"/>
            <a:ext cx="2070537" cy="3139321"/>
          </a:xfrm>
          <a:prstGeom prst="rect">
            <a:avLst/>
          </a:prstGeom>
          <a:noFill/>
        </p:spPr>
        <p:txBody>
          <a:bodyPr wrap="square" rtlCol="0">
            <a:spAutoFit/>
          </a:bodyPr>
          <a:lstStyle/>
          <a:p>
            <a:r>
              <a:rPr lang="en-US" dirty="0"/>
              <a:t>Again using the same methods we used in class for New York, we applied k-means cluster to try to identify neighborhoods with a similar venue profile.  Here is the resulting </a:t>
            </a:r>
            <a:r>
              <a:rPr lang="en-US" dirty="0" err="1"/>
              <a:t>dataframe</a:t>
            </a:r>
            <a:r>
              <a:rPr lang="en-US" dirty="0"/>
              <a:t>.</a:t>
            </a:r>
          </a:p>
        </p:txBody>
      </p:sp>
    </p:spTree>
    <p:extLst>
      <p:ext uri="{BB962C8B-B14F-4D97-AF65-F5344CB8AC3E}">
        <p14:creationId xmlns:p14="http://schemas.microsoft.com/office/powerpoint/2010/main" val="40149580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442CCF-B528-6741-8D93-EFCBF70B986C}"/>
              </a:ext>
            </a:extLst>
          </p:cNvPr>
          <p:cNvSpPr>
            <a:spLocks noGrp="1"/>
          </p:cNvSpPr>
          <p:nvPr>
            <p:ph type="title"/>
          </p:nvPr>
        </p:nvSpPr>
        <p:spPr>
          <a:xfrm>
            <a:off x="2231136" y="186929"/>
            <a:ext cx="7729728" cy="1188720"/>
          </a:xfrm>
        </p:spPr>
        <p:txBody>
          <a:bodyPr>
            <a:normAutofit fontScale="90000"/>
          </a:bodyPr>
          <a:lstStyle/>
          <a:p>
            <a:r>
              <a:rPr lang="en-US" dirty="0"/>
              <a:t>Applying the merged data: what neighborhoods might be able to support a new Cantonese restaurant?</a:t>
            </a:r>
          </a:p>
        </p:txBody>
      </p:sp>
      <p:pic>
        <p:nvPicPr>
          <p:cNvPr id="5" name="Content Placeholder 4">
            <a:extLst>
              <a:ext uri="{FF2B5EF4-FFF2-40B4-BE49-F238E27FC236}">
                <a16:creationId xmlns:a16="http://schemas.microsoft.com/office/drawing/2014/main" id="{70CE8A12-E2D3-D042-A43A-3A50726CE43C}"/>
              </a:ext>
            </a:extLst>
          </p:cNvPr>
          <p:cNvPicPr>
            <a:picLocks noGrp="1" noChangeAspect="1"/>
          </p:cNvPicPr>
          <p:nvPr>
            <p:ph idx="1"/>
          </p:nvPr>
        </p:nvPicPr>
        <p:blipFill>
          <a:blip r:embed="rId2"/>
          <a:stretch>
            <a:fillRect/>
          </a:stretch>
        </p:blipFill>
        <p:spPr>
          <a:xfrm>
            <a:off x="683172" y="1492469"/>
            <a:ext cx="10280821" cy="4078851"/>
          </a:xfrm>
        </p:spPr>
      </p:pic>
      <p:sp>
        <p:nvSpPr>
          <p:cNvPr id="6" name="TextBox 5">
            <a:extLst>
              <a:ext uri="{FF2B5EF4-FFF2-40B4-BE49-F238E27FC236}">
                <a16:creationId xmlns:a16="http://schemas.microsoft.com/office/drawing/2014/main" id="{F92FEF0E-6412-A247-9D4A-8CAF933F6CB3}"/>
              </a:ext>
            </a:extLst>
          </p:cNvPr>
          <p:cNvSpPr txBox="1"/>
          <p:nvPr/>
        </p:nvSpPr>
        <p:spPr>
          <a:xfrm>
            <a:off x="945931" y="5627121"/>
            <a:ext cx="10300138" cy="1200329"/>
          </a:xfrm>
          <a:prstGeom prst="rect">
            <a:avLst/>
          </a:prstGeom>
          <a:noFill/>
        </p:spPr>
        <p:txBody>
          <a:bodyPr wrap="square" rtlCol="0">
            <a:spAutoFit/>
          </a:bodyPr>
          <a:lstStyle/>
          <a:p>
            <a:r>
              <a:rPr lang="en-US" dirty="0"/>
              <a:t>Here are the neighborhoods that identify Cantonese as their second most spoken languages, taken from the demographic data, merged with the Foursquare venue data. From this query, one might conclude that neighborhoods other than Agincourt might be better suited to support a new Cantonese restaurant, because they don’t include Chinese restaurants in their list of most common venues.</a:t>
            </a:r>
          </a:p>
        </p:txBody>
      </p:sp>
    </p:spTree>
    <p:extLst>
      <p:ext uri="{BB962C8B-B14F-4D97-AF65-F5344CB8AC3E}">
        <p14:creationId xmlns:p14="http://schemas.microsoft.com/office/powerpoint/2010/main" val="163496834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50B08-847B-0D4A-A42A-EEE42AF67C5E}"/>
              </a:ext>
            </a:extLst>
          </p:cNvPr>
          <p:cNvSpPr>
            <a:spLocks noGrp="1"/>
          </p:cNvSpPr>
          <p:nvPr>
            <p:ph type="title"/>
          </p:nvPr>
        </p:nvSpPr>
        <p:spPr>
          <a:xfrm>
            <a:off x="2231136" y="123864"/>
            <a:ext cx="7729728" cy="1188720"/>
          </a:xfrm>
        </p:spPr>
        <p:txBody>
          <a:bodyPr/>
          <a:lstStyle/>
          <a:p>
            <a:r>
              <a:rPr lang="en-US" dirty="0"/>
              <a:t>Statistics from the demographic data: histograms</a:t>
            </a:r>
          </a:p>
        </p:txBody>
      </p:sp>
      <p:pic>
        <p:nvPicPr>
          <p:cNvPr id="5" name="Content Placeholder 4">
            <a:extLst>
              <a:ext uri="{FF2B5EF4-FFF2-40B4-BE49-F238E27FC236}">
                <a16:creationId xmlns:a16="http://schemas.microsoft.com/office/drawing/2014/main" id="{12F529C0-45B0-2749-AC44-7274E7EEBEF8}"/>
              </a:ext>
            </a:extLst>
          </p:cNvPr>
          <p:cNvPicPr>
            <a:picLocks noGrp="1" noChangeAspect="1"/>
          </p:cNvPicPr>
          <p:nvPr>
            <p:ph idx="1"/>
          </p:nvPr>
        </p:nvPicPr>
        <p:blipFill>
          <a:blip r:embed="rId2"/>
          <a:stretch>
            <a:fillRect/>
          </a:stretch>
        </p:blipFill>
        <p:spPr>
          <a:xfrm>
            <a:off x="6096000" y="1597902"/>
            <a:ext cx="5039598" cy="3101975"/>
          </a:xfrm>
        </p:spPr>
      </p:pic>
      <p:pic>
        <p:nvPicPr>
          <p:cNvPr id="9" name="Picture 8">
            <a:extLst>
              <a:ext uri="{FF2B5EF4-FFF2-40B4-BE49-F238E27FC236}">
                <a16:creationId xmlns:a16="http://schemas.microsoft.com/office/drawing/2014/main" id="{0D4F1350-8156-E548-A016-2B076AAA76F5}"/>
              </a:ext>
            </a:extLst>
          </p:cNvPr>
          <p:cNvPicPr>
            <a:picLocks noChangeAspect="1"/>
          </p:cNvPicPr>
          <p:nvPr/>
        </p:nvPicPr>
        <p:blipFill>
          <a:blip r:embed="rId3"/>
          <a:stretch>
            <a:fillRect/>
          </a:stretch>
        </p:blipFill>
        <p:spPr>
          <a:xfrm>
            <a:off x="542546" y="4405587"/>
            <a:ext cx="4604987" cy="2342055"/>
          </a:xfrm>
          <a:prstGeom prst="rect">
            <a:avLst/>
          </a:prstGeom>
        </p:spPr>
      </p:pic>
      <p:sp>
        <p:nvSpPr>
          <p:cNvPr id="12" name="TextBox 11">
            <a:extLst>
              <a:ext uri="{FF2B5EF4-FFF2-40B4-BE49-F238E27FC236}">
                <a16:creationId xmlns:a16="http://schemas.microsoft.com/office/drawing/2014/main" id="{6EDC8D8C-4A3D-E54F-8B89-9D135AB7A2A6}"/>
              </a:ext>
            </a:extLst>
          </p:cNvPr>
          <p:cNvSpPr txBox="1"/>
          <p:nvPr/>
        </p:nvSpPr>
        <p:spPr>
          <a:xfrm>
            <a:off x="2774731" y="2438400"/>
            <a:ext cx="2071401" cy="369332"/>
          </a:xfrm>
          <a:prstGeom prst="rect">
            <a:avLst/>
          </a:prstGeom>
          <a:noFill/>
        </p:spPr>
        <p:txBody>
          <a:bodyPr wrap="none" rtlCol="0">
            <a:spAutoFit/>
          </a:bodyPr>
          <a:lstStyle/>
          <a:p>
            <a:r>
              <a:rPr lang="en-US" dirty="0"/>
              <a:t>Income Distribution</a:t>
            </a:r>
          </a:p>
        </p:txBody>
      </p:sp>
      <p:sp>
        <p:nvSpPr>
          <p:cNvPr id="13" name="TextBox 12">
            <a:extLst>
              <a:ext uri="{FF2B5EF4-FFF2-40B4-BE49-F238E27FC236}">
                <a16:creationId xmlns:a16="http://schemas.microsoft.com/office/drawing/2014/main" id="{E0828F1A-5876-DB4C-951B-1704EB21F083}"/>
              </a:ext>
            </a:extLst>
          </p:cNvPr>
          <p:cNvSpPr txBox="1"/>
          <p:nvPr/>
        </p:nvSpPr>
        <p:spPr>
          <a:xfrm>
            <a:off x="5623035" y="5253448"/>
            <a:ext cx="5111720" cy="646331"/>
          </a:xfrm>
          <a:prstGeom prst="rect">
            <a:avLst/>
          </a:prstGeom>
          <a:noFill/>
        </p:spPr>
        <p:txBody>
          <a:bodyPr wrap="none" rtlCol="0">
            <a:spAutoFit/>
          </a:bodyPr>
          <a:lstStyle/>
          <a:p>
            <a:r>
              <a:rPr lang="en-US" dirty="0"/>
              <a:t>Correlating Income with whether a Toronto resident</a:t>
            </a:r>
          </a:p>
          <a:p>
            <a:r>
              <a:rPr lang="en-US" dirty="0"/>
              <a:t>rents.</a:t>
            </a:r>
          </a:p>
        </p:txBody>
      </p:sp>
    </p:spTree>
    <p:extLst>
      <p:ext uri="{BB962C8B-B14F-4D97-AF65-F5344CB8AC3E}">
        <p14:creationId xmlns:p14="http://schemas.microsoft.com/office/powerpoint/2010/main" val="4014408803"/>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Parcel</Template>
  <TotalTime>1500</TotalTime>
  <Words>471</Words>
  <Application>Microsoft Macintosh PowerPoint</Application>
  <PresentationFormat>Widescreen</PresentationFormat>
  <Paragraphs>33</Paragraphs>
  <Slides>12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Gill Sans MT</vt:lpstr>
      <vt:lpstr>Parcel</vt:lpstr>
      <vt:lpstr>Toronto neighborhood demographics and the potential for restaurant growth</vt:lpstr>
      <vt:lpstr>Project summary</vt:lpstr>
      <vt:lpstr>Pre processing demographic data</vt:lpstr>
      <vt:lpstr>Map of Toronto neighborhoods using foursquare agent and Folium library</vt:lpstr>
      <vt:lpstr>K-means clustering on venue data. The map identifying the clusters that results </vt:lpstr>
      <vt:lpstr>Getting Neighborhood Venue data from Foursquare</vt:lpstr>
      <vt:lpstr>K-means Clustering of neighborhood venue profile</vt:lpstr>
      <vt:lpstr>Applying the merged data: what neighborhoods might be able to support a new Cantonese restaurant?</vt:lpstr>
      <vt:lpstr>Statistics from the demographic data: histograms</vt:lpstr>
      <vt:lpstr>Income distribution: should I open an upscale restaurant in Toronto?</vt:lpstr>
      <vt:lpstr>Linear regression models based on demographics</vt:lpstr>
      <vt:lpstr>Summary</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Toronto neighborhood demographics and the potential for restaurant growth</dc:title>
  <dc:creator>Microsoft Office User</dc:creator>
  <cp:lastModifiedBy>Microsoft Office User</cp:lastModifiedBy>
  <cp:revision>12</cp:revision>
  <dcterms:created xsi:type="dcterms:W3CDTF">2020-06-03T21:54:08Z</dcterms:created>
  <dcterms:modified xsi:type="dcterms:W3CDTF">2020-06-04T22:54:52Z</dcterms:modified>
</cp:coreProperties>
</file>

<file path=docProps/thumbnail.jpeg>
</file>